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5800" y="1143000"/>
            <a:ext cx="7772400" cy="1470025"/>
          </a:xfrm>
        </p:spPr>
        <p:txBody>
          <a:bodyPr/>
          <a:lstStyle>
            <a:lvl1pPr algn="ctr">
              <a:defRPr/>
            </a:lvl1pPr>
          </a:lstStyle>
          <a:p>
            <a:r>
              <a:rPr lang="en-US"/>
              <a:t>Click to edit Master title style</a:t>
            </a:r>
          </a:p>
        </p:txBody>
      </p:sp>
      <p:sp>
        <p:nvSpPr>
          <p:cNvPr id="21507" name="Rectangle 3"/>
          <p:cNvSpPr>
            <a:spLocks noGrp="1" noChangeArrowheads="1"/>
          </p:cNvSpPr>
          <p:nvPr>
            <p:ph type="subTitle" idx="1"/>
          </p:nvPr>
        </p:nvSpPr>
        <p:spPr>
          <a:xfrm>
            <a:off x="1371600" y="2898775"/>
            <a:ext cx="6400800" cy="1752600"/>
          </a:xfrm>
        </p:spPr>
        <p:txBody>
          <a:bodyPr/>
          <a:lstStyle>
            <a:lvl1pPr marL="0" indent="0" algn="ctr">
              <a:buFontTx/>
              <a:buNone/>
              <a:defRPr/>
            </a:lvl1pPr>
          </a:lstStyle>
          <a:p>
            <a:r>
              <a:rPr lang="en-US"/>
              <a:t>Click to edit Master subtitle style</a:t>
            </a:r>
          </a:p>
        </p:txBody>
      </p:sp>
      <p:sp>
        <p:nvSpPr>
          <p:cNvPr id="21508" name="Rectangle 4"/>
          <p:cNvSpPr>
            <a:spLocks noGrp="1" noChangeArrowheads="1"/>
          </p:cNvSpPr>
          <p:nvPr>
            <p:ph type="dt" sz="half" idx="2"/>
          </p:nvPr>
        </p:nvSpPr>
        <p:spPr/>
        <p:txBody>
          <a:bodyPr/>
          <a:lstStyle>
            <a:lvl1pPr>
              <a:defRPr/>
            </a:lvl1pPr>
          </a:lstStyle>
          <a:p>
            <a:endParaRPr lang="en-US"/>
          </a:p>
        </p:txBody>
      </p:sp>
      <p:sp>
        <p:nvSpPr>
          <p:cNvPr id="21509" name="Rectangle 5"/>
          <p:cNvSpPr>
            <a:spLocks noGrp="1" noChangeArrowheads="1"/>
          </p:cNvSpPr>
          <p:nvPr>
            <p:ph type="ftr" sz="quarter" idx="3"/>
          </p:nvPr>
        </p:nvSpPr>
        <p:spPr/>
        <p:txBody>
          <a:bodyPr/>
          <a:lstStyle>
            <a:lvl1pPr>
              <a:defRPr/>
            </a:lvl1pPr>
          </a:lstStyle>
          <a:p>
            <a:endParaRPr lang="en-US"/>
          </a:p>
        </p:txBody>
      </p:sp>
      <p:sp>
        <p:nvSpPr>
          <p:cNvPr id="21510" name="Rectangle 6"/>
          <p:cNvSpPr>
            <a:spLocks noGrp="1" noChangeArrowheads="1"/>
          </p:cNvSpPr>
          <p:nvPr>
            <p:ph type="sldNum" sz="quarter" idx="4"/>
          </p:nvPr>
        </p:nvSpPr>
        <p:spPr/>
        <p:txBody>
          <a:bodyPr/>
          <a:lstStyle>
            <a:lvl1pPr>
              <a:defRPr/>
            </a:lvl1pPr>
          </a:lstStyle>
          <a:p>
            <a:fld id="{FF1E7D66-6F66-4CDF-84E3-D4636F10171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7BE856-D6CA-403E-82EA-21D7E82534C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8050" y="274638"/>
            <a:ext cx="18097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8800" y="274638"/>
            <a:ext cx="52768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D64547E-FECA-4EFA-91F4-C6FDE736D5A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053A10-D110-4492-A36A-FA0F4D9E955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C0F0D4-DDAE-4407-A506-36135110CD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16002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24500" y="16002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765DC69-7F58-4A25-8F12-0B46424B017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1F82817-3231-4AE7-8A00-3B211642605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97D2978-E0CE-4715-8807-19EBED69102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3969AAA-CF9F-4993-9941-981E583AEBE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ED4AD7-1BF8-4907-8C91-FF576F5A6DF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1277798-D4FC-4B6E-B8AD-F2C82C9950E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28800" y="274638"/>
            <a:ext cx="7239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828800" y="1600200"/>
            <a:ext cx="72390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A9FC646-6149-4CB0-986A-19503B21D87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defRPr>
      </a:lvl2pPr>
      <a:lvl3pPr algn="l" rtl="0" fontAlgn="base">
        <a:spcBef>
          <a:spcPct val="0"/>
        </a:spcBef>
        <a:spcAft>
          <a:spcPct val="0"/>
        </a:spcAft>
        <a:defRPr sz="4400">
          <a:solidFill>
            <a:schemeClr val="tx2"/>
          </a:solidFill>
          <a:latin typeface="Arial" charset="0"/>
        </a:defRPr>
      </a:lvl3pPr>
      <a:lvl4pPr algn="l" rtl="0" fontAlgn="base">
        <a:spcBef>
          <a:spcPct val="0"/>
        </a:spcBef>
        <a:spcAft>
          <a:spcPct val="0"/>
        </a:spcAft>
        <a:defRPr sz="4400">
          <a:solidFill>
            <a:schemeClr val="tx2"/>
          </a:solidFill>
          <a:latin typeface="Arial" charset="0"/>
        </a:defRPr>
      </a:lvl4pPr>
      <a:lvl5pPr algn="l" rtl="0" fontAlgn="base">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ankrate.com/" TargetMode="External"/><Relationship Id="rId2" Type="http://schemas.openxmlformats.org/officeDocument/2006/relationships/hyperlink" Target="http://www.standardandpoors.com/" TargetMode="External"/><Relationship Id="rId1" Type="http://schemas.openxmlformats.org/officeDocument/2006/relationships/slideLayout" Target="../slideLayouts/slideLayout2.xml"/><Relationship Id="rId5" Type="http://schemas.openxmlformats.org/officeDocument/2006/relationships/hyperlink" Target="http://www.fitchratings.com/" TargetMode="External"/><Relationship Id="rId4" Type="http://schemas.openxmlformats.org/officeDocument/2006/relationships/hyperlink" Target="http://www.moodys.com/"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mailto:sleo@leoweber.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762000" y="914400"/>
            <a:ext cx="7772400" cy="1470025"/>
          </a:xfrm>
        </p:spPr>
        <p:txBody>
          <a:bodyPr/>
          <a:lstStyle/>
          <a:p>
            <a:r>
              <a:rPr lang="en-US" sz="4500" b="1" dirty="0">
                <a:latin typeface="BankGothic Md BT" pitchFamily="34" charset="0"/>
              </a:rPr>
              <a:t>COLLATERAL CONCERNS IN TIMES OF FINANCIAL CRISES</a:t>
            </a:r>
          </a:p>
        </p:txBody>
      </p:sp>
      <p:sp>
        <p:nvSpPr>
          <p:cNvPr id="22531" name="Rectangle 3"/>
          <p:cNvSpPr>
            <a:spLocks noGrp="1" noChangeArrowheads="1"/>
          </p:cNvSpPr>
          <p:nvPr>
            <p:ph type="subTitle" idx="1"/>
          </p:nvPr>
        </p:nvSpPr>
        <p:spPr>
          <a:xfrm>
            <a:off x="304800" y="2971800"/>
            <a:ext cx="8839200" cy="1752600"/>
          </a:xfrm>
        </p:spPr>
        <p:txBody>
          <a:bodyPr/>
          <a:lstStyle/>
          <a:p>
            <a:r>
              <a:rPr lang="en-US" b="1"/>
              <a:t>PHILADELPHIA SURETY </a:t>
            </a:r>
          </a:p>
          <a:p>
            <a:r>
              <a:rPr lang="en-US" b="1"/>
              <a:t>CLAIMS ASSOCIATION </a:t>
            </a:r>
          </a:p>
          <a:p>
            <a:r>
              <a:rPr lang="en-US" sz="2800" b="1">
                <a:latin typeface="BankGothic Md BT" pitchFamily="34" charset="0"/>
              </a:rPr>
              <a:t>T. Scott Leo</a:t>
            </a:r>
          </a:p>
          <a:p>
            <a:r>
              <a:rPr lang="en-US" sz="2800" b="1">
                <a:latin typeface="BankGothic Md BT" pitchFamily="34" charset="0"/>
              </a:rPr>
              <a:t>LEO &amp; WEBER, P.C.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atin typeface="BankGothic Md BT" pitchFamily="34" charset="0"/>
              </a:rPr>
              <a:t>	   Changes in Accounting Practices</a:t>
            </a:r>
          </a:p>
        </p:txBody>
      </p:sp>
      <p:sp>
        <p:nvSpPr>
          <p:cNvPr id="31747" name="Rectangle 3"/>
          <p:cNvSpPr>
            <a:spLocks noGrp="1" noChangeArrowheads="1"/>
          </p:cNvSpPr>
          <p:nvPr>
            <p:ph type="body" idx="1"/>
          </p:nvPr>
        </p:nvSpPr>
        <p:spPr>
          <a:xfrm>
            <a:off x="1752600" y="1981200"/>
            <a:ext cx="7239000" cy="4525963"/>
          </a:xfrm>
        </p:spPr>
        <p:txBody>
          <a:bodyPr/>
          <a:lstStyle/>
          <a:p>
            <a:r>
              <a:rPr lang="en-US" sz="3500"/>
              <a:t>In December 1991, the FASB issued Statement of Financial Accounting Standards No. 107, entitled "Disclosure about Fair Value of Financial Instruments“.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a:r>
              <a:rPr lang="en-US" sz="4000">
                <a:latin typeface="BankGothic Md BT" pitchFamily="34" charset="0"/>
              </a:rPr>
              <a:t>Collateralized Standby Letters of Credit</a:t>
            </a:r>
          </a:p>
        </p:txBody>
      </p:sp>
      <p:sp>
        <p:nvSpPr>
          <p:cNvPr id="32771" name="Rectangle 3"/>
          <p:cNvSpPr>
            <a:spLocks noGrp="1" noChangeArrowheads="1"/>
          </p:cNvSpPr>
          <p:nvPr>
            <p:ph type="body" idx="1"/>
          </p:nvPr>
        </p:nvSpPr>
        <p:spPr>
          <a:xfrm>
            <a:off x="1752600" y="1752600"/>
            <a:ext cx="7239000" cy="4525963"/>
          </a:xfrm>
        </p:spPr>
        <p:txBody>
          <a:bodyPr/>
          <a:lstStyle/>
          <a:p>
            <a:pPr>
              <a:lnSpc>
                <a:spcPct val="90000"/>
              </a:lnSpc>
            </a:pPr>
            <a:r>
              <a:rPr lang="en-US" sz="2400"/>
              <a:t>In a Statement of Policy issued by the FDIC in 1995, the FDIC stated that after its appointment as conservator or receiver the FDIC may either</a:t>
            </a:r>
          </a:p>
          <a:p>
            <a:pPr lvl="1">
              <a:lnSpc>
                <a:spcPct val="90000"/>
              </a:lnSpc>
              <a:buFont typeface="Arial" charset="0"/>
              <a:buAutoNum type="arabicParenBoth"/>
            </a:pPr>
            <a:r>
              <a:rPr lang="en-US" sz="2400"/>
              <a:t>Continue any collateralized letters of credit as enforceable </a:t>
            </a:r>
          </a:p>
          <a:p>
            <a:pPr lvl="1">
              <a:lnSpc>
                <a:spcPct val="90000"/>
              </a:lnSpc>
              <a:buFont typeface="Arial" charset="0"/>
              <a:buAutoNum type="arabicParenBoth"/>
            </a:pPr>
            <a:r>
              <a:rPr lang="en-US" sz="2400"/>
              <a:t>Call, redeem, or prepay any collateralized letters of credit by repudiation or disaffirmance and pay the beneficiary the amount held as collateral</a:t>
            </a:r>
          </a:p>
          <a:p>
            <a:pPr>
              <a:lnSpc>
                <a:spcPct val="90000"/>
              </a:lnSpc>
            </a:pPr>
            <a:r>
              <a:rPr lang="en-US" sz="2400"/>
              <a:t>The Policy Statement did not change the FDIC’s position that standby letters of credit are contingent obligations.</a:t>
            </a:r>
            <a:endParaRPr 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4000">
                <a:latin typeface="BankGothic Md BT" pitchFamily="34" charset="0"/>
              </a:rPr>
              <a:t>Temporary Liquidity Guarantee Program</a:t>
            </a:r>
          </a:p>
        </p:txBody>
      </p:sp>
      <p:sp>
        <p:nvSpPr>
          <p:cNvPr id="33795" name="Rectangle 3"/>
          <p:cNvSpPr>
            <a:spLocks noGrp="1" noChangeArrowheads="1"/>
          </p:cNvSpPr>
          <p:nvPr>
            <p:ph type="body" idx="1"/>
          </p:nvPr>
        </p:nvSpPr>
        <p:spPr>
          <a:xfrm>
            <a:off x="1905000" y="1828800"/>
            <a:ext cx="7239000" cy="4525963"/>
          </a:xfrm>
        </p:spPr>
        <p:txBody>
          <a:bodyPr/>
          <a:lstStyle/>
          <a:p>
            <a:r>
              <a:rPr lang="en-US" sz="3500"/>
              <a:t>Fully guarantees certain noninterest-bearing transaction accounts</a:t>
            </a:r>
          </a:p>
          <a:p>
            <a:pPr lvl="1"/>
            <a:r>
              <a:rPr lang="en-US" sz="3200"/>
              <a:t>All other deposit accounts are guaranteed up to $250,000</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4200">
                <a:latin typeface="BankGothic Md BT" pitchFamily="34" charset="0"/>
              </a:rPr>
              <a:t> Letters of Credit Still a Useful Tool</a:t>
            </a:r>
          </a:p>
        </p:txBody>
      </p:sp>
      <p:sp>
        <p:nvSpPr>
          <p:cNvPr id="34819" name="Rectangle 3"/>
          <p:cNvSpPr>
            <a:spLocks noGrp="1" noChangeArrowheads="1"/>
          </p:cNvSpPr>
          <p:nvPr>
            <p:ph type="body" idx="1"/>
          </p:nvPr>
        </p:nvSpPr>
        <p:spPr/>
        <p:txBody>
          <a:bodyPr/>
          <a:lstStyle/>
          <a:p>
            <a:pPr>
              <a:lnSpc>
                <a:spcPct val="90000"/>
              </a:lnSpc>
            </a:pPr>
            <a:r>
              <a:rPr lang="en-US" sz="2400"/>
              <a:t>Abandonment of letters of credit during times of financial crisis may not be prudent</a:t>
            </a:r>
          </a:p>
          <a:p>
            <a:pPr>
              <a:lnSpc>
                <a:spcPct val="90000"/>
              </a:lnSpc>
            </a:pPr>
            <a:r>
              <a:rPr lang="en-US" sz="2400"/>
              <a:t>Monitor the financial strength of the bank holding collateral or issuing letters of credit</a:t>
            </a:r>
          </a:p>
          <a:p>
            <a:pPr lvl="1">
              <a:lnSpc>
                <a:spcPct val="90000"/>
              </a:lnSpc>
            </a:pPr>
            <a:r>
              <a:rPr lang="en-US" sz="2400">
                <a:hlinkClick r:id="rId2"/>
              </a:rPr>
              <a:t>www.standardandpoors.com</a:t>
            </a:r>
            <a:endParaRPr lang="en-US" sz="2400"/>
          </a:p>
          <a:p>
            <a:pPr lvl="1">
              <a:lnSpc>
                <a:spcPct val="90000"/>
              </a:lnSpc>
            </a:pPr>
            <a:r>
              <a:rPr lang="en-US" sz="2400">
                <a:hlinkClick r:id="rId3"/>
              </a:rPr>
              <a:t>www.bankrate.com</a:t>
            </a:r>
            <a:endParaRPr lang="en-US" sz="2400"/>
          </a:p>
          <a:p>
            <a:pPr lvl="1">
              <a:lnSpc>
                <a:spcPct val="90000"/>
              </a:lnSpc>
            </a:pPr>
            <a:r>
              <a:rPr lang="en-US" sz="2400">
                <a:hlinkClick r:id="rId4"/>
              </a:rPr>
              <a:t>www.moodys.com</a:t>
            </a:r>
            <a:endParaRPr lang="en-US" sz="2400"/>
          </a:p>
          <a:p>
            <a:pPr lvl="1">
              <a:lnSpc>
                <a:spcPct val="90000"/>
              </a:lnSpc>
            </a:pPr>
            <a:r>
              <a:rPr lang="en-US" sz="2400">
                <a:hlinkClick r:id="rId5"/>
              </a:rPr>
              <a:t>www.fitchratings.com</a:t>
            </a:r>
            <a:endParaRPr lang="en-US" sz="2400"/>
          </a:p>
          <a:p>
            <a:pPr>
              <a:lnSpc>
                <a:spcPct val="90000"/>
              </a:lnSpc>
            </a:pPr>
            <a:r>
              <a:rPr lang="en-US" sz="2400"/>
              <a:t>Monitor the FDIC Watchlist</a:t>
            </a:r>
          </a:p>
          <a:p>
            <a:pPr>
              <a:lnSpc>
                <a:spcPct val="90000"/>
              </a:lnSpc>
            </a:pPr>
            <a:r>
              <a:rPr lang="en-US" sz="2400"/>
              <a:t>Draw before the issuer is placed under receivership or conservatorship</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762000" y="609600"/>
            <a:ext cx="7696200" cy="5516563"/>
          </a:xfrm>
        </p:spPr>
        <p:txBody>
          <a:bodyPr/>
          <a:lstStyle/>
          <a:p>
            <a:pPr algn="ctr">
              <a:lnSpc>
                <a:spcPct val="80000"/>
              </a:lnSpc>
              <a:buFontTx/>
              <a:buNone/>
            </a:pPr>
            <a:r>
              <a:rPr lang="en-US" sz="2400">
                <a:latin typeface="Georgia" pitchFamily="18" charset="0"/>
              </a:rPr>
              <a:t>T. Scott Leo</a:t>
            </a:r>
          </a:p>
          <a:p>
            <a:pPr algn="ctr">
              <a:lnSpc>
                <a:spcPct val="80000"/>
              </a:lnSpc>
              <a:buFontTx/>
              <a:buNone/>
            </a:pPr>
            <a:r>
              <a:rPr lang="en-US" sz="2400" b="1">
                <a:latin typeface="Georgia" pitchFamily="18" charset="0"/>
              </a:rPr>
              <a:t>LEO &amp; WEBER, P.C.</a:t>
            </a:r>
          </a:p>
          <a:p>
            <a:pPr algn="ctr">
              <a:lnSpc>
                <a:spcPct val="80000"/>
              </a:lnSpc>
              <a:buFontTx/>
              <a:buNone/>
            </a:pPr>
            <a:r>
              <a:rPr lang="en-US" sz="2400">
                <a:latin typeface="Georgia" pitchFamily="18" charset="0"/>
              </a:rPr>
              <a:t>One North LaSalle Street</a:t>
            </a:r>
          </a:p>
          <a:p>
            <a:pPr algn="ctr">
              <a:lnSpc>
                <a:spcPct val="80000"/>
              </a:lnSpc>
              <a:buFontTx/>
              <a:buNone/>
            </a:pPr>
            <a:r>
              <a:rPr lang="en-US" sz="2400">
                <a:latin typeface="Georgia" pitchFamily="18" charset="0"/>
              </a:rPr>
              <a:t>Suite 3600</a:t>
            </a:r>
          </a:p>
          <a:p>
            <a:pPr algn="ctr">
              <a:lnSpc>
                <a:spcPct val="80000"/>
              </a:lnSpc>
              <a:buFontTx/>
              <a:buNone/>
            </a:pPr>
            <a:r>
              <a:rPr lang="en-US" sz="2400">
                <a:latin typeface="Georgia" pitchFamily="18" charset="0"/>
              </a:rPr>
              <a:t>Chicago, Illinois 60602</a:t>
            </a:r>
          </a:p>
          <a:p>
            <a:pPr algn="ctr">
              <a:lnSpc>
                <a:spcPct val="80000"/>
              </a:lnSpc>
              <a:buFontTx/>
              <a:buNone/>
            </a:pPr>
            <a:r>
              <a:rPr lang="en-US" sz="2400">
                <a:latin typeface="Georgia" pitchFamily="18" charset="0"/>
              </a:rPr>
              <a:t>Telephone:  (312) 857-0910</a:t>
            </a:r>
          </a:p>
          <a:p>
            <a:pPr algn="ctr">
              <a:lnSpc>
                <a:spcPct val="80000"/>
              </a:lnSpc>
              <a:buFontTx/>
              <a:buNone/>
            </a:pPr>
            <a:r>
              <a:rPr lang="en-US" sz="2400">
                <a:latin typeface="Georgia" pitchFamily="18" charset="0"/>
              </a:rPr>
              <a:t>Facsimile:  (312) 857-1240</a:t>
            </a:r>
          </a:p>
          <a:p>
            <a:pPr algn="ctr">
              <a:lnSpc>
                <a:spcPct val="80000"/>
              </a:lnSpc>
              <a:buFontTx/>
              <a:buNone/>
            </a:pPr>
            <a:r>
              <a:rPr lang="en-US" sz="2400">
                <a:latin typeface="Georgia" pitchFamily="18" charset="0"/>
              </a:rPr>
              <a:t>E-Mail:  </a:t>
            </a:r>
            <a:r>
              <a:rPr lang="en-US" sz="2400">
                <a:latin typeface="Georgia" pitchFamily="18" charset="0"/>
                <a:hlinkClick r:id="rId2"/>
              </a:rPr>
              <a:t>sleo@leoweber.com</a:t>
            </a:r>
            <a:endParaRPr lang="en-US" sz="2400">
              <a:latin typeface="Georgia" pitchFamily="18" charset="0"/>
            </a:endParaRPr>
          </a:p>
          <a:p>
            <a:pPr algn="ctr">
              <a:lnSpc>
                <a:spcPct val="80000"/>
              </a:lnSpc>
            </a:pPr>
            <a:endParaRPr lang="en-US" sz="2400">
              <a:latin typeface="Georgia" pitchFamily="18" charset="0"/>
            </a:endParaRPr>
          </a:p>
          <a:p>
            <a:pPr algn="ctr">
              <a:lnSpc>
                <a:spcPct val="80000"/>
              </a:lnSpc>
              <a:buFontTx/>
              <a:buNone/>
            </a:pPr>
            <a:r>
              <a:rPr lang="en-US" sz="2400">
                <a:latin typeface="Georgia" pitchFamily="18" charset="0"/>
              </a:rPr>
              <a:t>Michigan Office</a:t>
            </a:r>
          </a:p>
          <a:p>
            <a:pPr algn="ctr">
              <a:lnSpc>
                <a:spcPct val="80000"/>
              </a:lnSpc>
              <a:buFontTx/>
              <a:buNone/>
            </a:pPr>
            <a:r>
              <a:rPr lang="en-US" sz="2400">
                <a:latin typeface="Georgia" pitchFamily="18" charset="0"/>
              </a:rPr>
              <a:t>20 West Michigan</a:t>
            </a:r>
          </a:p>
          <a:p>
            <a:pPr algn="ctr">
              <a:lnSpc>
                <a:spcPct val="80000"/>
              </a:lnSpc>
              <a:buFontTx/>
              <a:buNone/>
            </a:pPr>
            <a:r>
              <a:rPr lang="en-US" sz="2400">
                <a:latin typeface="Georgia" pitchFamily="18" charset="0"/>
              </a:rPr>
              <a:t>New Buffalo, Michigan 49117</a:t>
            </a:r>
          </a:p>
          <a:p>
            <a:pPr algn="ctr">
              <a:lnSpc>
                <a:spcPct val="80000"/>
              </a:lnSpc>
              <a:buFontTx/>
              <a:buNone/>
            </a:pPr>
            <a:r>
              <a:rPr lang="en-US" sz="2400">
                <a:latin typeface="Georgia" pitchFamily="18" charset="0"/>
              </a:rPr>
              <a:t>Telephone:  (269) 469-2293</a:t>
            </a:r>
          </a:p>
          <a:p>
            <a:pPr algn="ctr">
              <a:lnSpc>
                <a:spcPct val="80000"/>
              </a:lnSpc>
              <a:buFontTx/>
              <a:buNone/>
            </a:pPr>
            <a:r>
              <a:rPr lang="en-US" sz="2400">
                <a:latin typeface="Georgia" pitchFamily="18" charset="0"/>
              </a:rPr>
              <a:t>Facsimile:  (269) 469-2316</a:t>
            </a:r>
          </a:p>
          <a:p>
            <a:pPr>
              <a:lnSpc>
                <a:spcPct val="80000"/>
              </a:lnSpc>
            </a:pPr>
            <a:endParaRPr 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4600">
                <a:latin typeface="BankGothic Md BT" pitchFamily="34" charset="0"/>
              </a:rPr>
              <a:t>Letters of Credit</a:t>
            </a:r>
          </a:p>
        </p:txBody>
      </p:sp>
      <p:sp>
        <p:nvSpPr>
          <p:cNvPr id="23555" name="Rectangle 3"/>
          <p:cNvSpPr>
            <a:spLocks noGrp="1" noChangeArrowheads="1"/>
          </p:cNvSpPr>
          <p:nvPr>
            <p:ph type="body" idx="1"/>
          </p:nvPr>
        </p:nvSpPr>
        <p:spPr/>
        <p:txBody>
          <a:bodyPr/>
          <a:lstStyle/>
          <a:p>
            <a:pPr>
              <a:lnSpc>
                <a:spcPct val="90000"/>
              </a:lnSpc>
            </a:pPr>
            <a:r>
              <a:rPr lang="en-US" sz="2800"/>
              <a:t>Two Types</a:t>
            </a:r>
          </a:p>
          <a:p>
            <a:pPr lvl="1">
              <a:lnSpc>
                <a:spcPct val="90000"/>
              </a:lnSpc>
            </a:pPr>
            <a:r>
              <a:rPr lang="en-US" sz="2600"/>
              <a:t>Conventional/Commercial	</a:t>
            </a:r>
          </a:p>
          <a:p>
            <a:pPr lvl="2">
              <a:lnSpc>
                <a:spcPct val="90000"/>
              </a:lnSpc>
            </a:pPr>
            <a:r>
              <a:rPr lang="en-US" sz="2200"/>
              <a:t>operates as a transaction's primary payment mechanism for goods or services</a:t>
            </a:r>
          </a:p>
          <a:p>
            <a:pPr lvl="2">
              <a:lnSpc>
                <a:spcPct val="90000"/>
              </a:lnSpc>
            </a:pPr>
            <a:r>
              <a:rPr lang="en-US" sz="2200"/>
              <a:t>Contemplates payment upon performance</a:t>
            </a:r>
            <a:r>
              <a:rPr lang="en-US"/>
              <a:t> </a:t>
            </a:r>
          </a:p>
          <a:p>
            <a:pPr lvl="1">
              <a:lnSpc>
                <a:spcPct val="90000"/>
              </a:lnSpc>
            </a:pPr>
            <a:r>
              <a:rPr lang="en-US" sz="2600"/>
              <a:t>Standby Letter of Credit</a:t>
            </a:r>
          </a:p>
          <a:p>
            <a:pPr lvl="2">
              <a:lnSpc>
                <a:spcPct val="90000"/>
              </a:lnSpc>
            </a:pPr>
            <a:r>
              <a:rPr lang="en-US" sz="2200"/>
              <a:t>Requires the issuer to pay a specified sum upon certain conditions stated in the letter of credit.  This type is most commonly used by sureties</a:t>
            </a:r>
          </a:p>
          <a:p>
            <a:pPr lvl="2">
              <a:lnSpc>
                <a:spcPct val="90000"/>
              </a:lnSpc>
            </a:pPr>
            <a:r>
              <a:rPr lang="en-US" sz="2200"/>
              <a:t>Contemplates payment upon failure of performance</a:t>
            </a:r>
          </a:p>
          <a:p>
            <a:pPr>
              <a:lnSpc>
                <a:spcPct val="90000"/>
              </a:lnSpc>
            </a:pPr>
            <a:endParaRPr lang="en-US"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5000">
                <a:latin typeface="BankGothic Md BT" pitchFamily="34" charset="0"/>
              </a:rPr>
              <a:t>Standby Letters 		  of Credit</a:t>
            </a:r>
          </a:p>
        </p:txBody>
      </p:sp>
      <p:sp>
        <p:nvSpPr>
          <p:cNvPr id="24579" name="Rectangle 3"/>
          <p:cNvSpPr>
            <a:spLocks noGrp="1" noChangeArrowheads="1"/>
          </p:cNvSpPr>
          <p:nvPr>
            <p:ph type="body" idx="1"/>
          </p:nvPr>
        </p:nvSpPr>
        <p:spPr/>
        <p:txBody>
          <a:bodyPr/>
          <a:lstStyle/>
          <a:p>
            <a:pPr>
              <a:lnSpc>
                <a:spcPct val="90000"/>
              </a:lnSpc>
            </a:pPr>
            <a:r>
              <a:rPr lang="en-US"/>
              <a:t>In 1985, standby letters of credit issued in the US totaled to $147 billion </a:t>
            </a:r>
          </a:p>
          <a:p>
            <a:pPr>
              <a:lnSpc>
                <a:spcPct val="90000"/>
              </a:lnSpc>
            </a:pPr>
            <a:r>
              <a:rPr lang="en-US"/>
              <a:t>As of 1998, standby letters of credit jumped to over $750 billion</a:t>
            </a:r>
          </a:p>
          <a:p>
            <a:pPr>
              <a:lnSpc>
                <a:spcPct val="90000"/>
              </a:lnSpc>
            </a:pPr>
            <a:r>
              <a:rPr lang="en-US"/>
              <a:t>11% of the standby letters of credit are drawn down as a result of the account debtor’s failure to perform its obligations</a:t>
            </a:r>
          </a:p>
          <a:p>
            <a:pPr>
              <a:lnSpc>
                <a:spcPct val="90000"/>
              </a:lnSpc>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a:r>
              <a:rPr lang="en-US" sz="4600">
                <a:latin typeface="BankGothic Md BT" pitchFamily="34" charset="0"/>
              </a:rPr>
              <a:t>Benefits of Letters of Credit</a:t>
            </a:r>
          </a:p>
        </p:txBody>
      </p:sp>
      <p:sp>
        <p:nvSpPr>
          <p:cNvPr id="25603" name="Rectangle 3"/>
          <p:cNvSpPr>
            <a:spLocks noGrp="1" noChangeArrowheads="1"/>
          </p:cNvSpPr>
          <p:nvPr>
            <p:ph type="body" idx="1"/>
          </p:nvPr>
        </p:nvSpPr>
        <p:spPr/>
        <p:txBody>
          <a:bodyPr/>
          <a:lstStyle/>
          <a:p>
            <a:r>
              <a:rPr lang="en-US" sz="2800"/>
              <a:t>Standby letters of credit protects a surety’s collateral</a:t>
            </a:r>
          </a:p>
          <a:p>
            <a:pPr lvl="1"/>
            <a:r>
              <a:rPr lang="en-US" sz="2600"/>
              <a:t>In the event of a principal’s bankruptcy, the surety may draw on the letter of credit without lifting the automatic stay because the letter of credit is not property of the bankruptcy estate</a:t>
            </a:r>
          </a:p>
          <a:p>
            <a:pPr lvl="1"/>
            <a:r>
              <a:rPr lang="en-US" sz="2600"/>
              <a:t>Allows the surety unfettered access to the funds without the risk and delay of seeking a court’s approval to use the collateral</a:t>
            </a:r>
          </a:p>
          <a:p>
            <a:endParaRPr 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981200" y="274638"/>
            <a:ext cx="7010400" cy="1143000"/>
          </a:xfrm>
        </p:spPr>
        <p:txBody>
          <a:bodyPr/>
          <a:lstStyle/>
          <a:p>
            <a:r>
              <a:rPr lang="en-US" sz="4000">
                <a:latin typeface="BankGothic Md BT" pitchFamily="34" charset="0"/>
              </a:rPr>
              <a:t>Risks in Times of Financial Crises</a:t>
            </a:r>
          </a:p>
        </p:txBody>
      </p:sp>
      <p:sp>
        <p:nvSpPr>
          <p:cNvPr id="26627" name="Rectangle 3"/>
          <p:cNvSpPr>
            <a:spLocks noGrp="1" noChangeArrowheads="1"/>
          </p:cNvSpPr>
          <p:nvPr>
            <p:ph type="body" idx="1"/>
          </p:nvPr>
        </p:nvSpPr>
        <p:spPr/>
        <p:txBody>
          <a:bodyPr/>
          <a:lstStyle/>
          <a:p>
            <a:r>
              <a:rPr lang="en-US"/>
              <a:t>The surety’s collateral is protected with a letter of credit in the event of a principal’s insolvency….this is not necessarily the case in the event of the issuing bank’s insolvency….</a:t>
            </a:r>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4000">
                <a:latin typeface="BankGothic Md BT" pitchFamily="34" charset="0"/>
              </a:rPr>
              <a:t>Letters of Credit are    	not FDIC insured</a:t>
            </a:r>
          </a:p>
        </p:txBody>
      </p:sp>
      <p:sp>
        <p:nvSpPr>
          <p:cNvPr id="27651" name="Rectangle 3"/>
          <p:cNvSpPr>
            <a:spLocks noGrp="1" noChangeArrowheads="1"/>
          </p:cNvSpPr>
          <p:nvPr>
            <p:ph type="body" idx="1"/>
          </p:nvPr>
        </p:nvSpPr>
        <p:spPr/>
        <p:txBody>
          <a:bodyPr/>
          <a:lstStyle/>
          <a:p>
            <a:pPr>
              <a:lnSpc>
                <a:spcPct val="90000"/>
              </a:lnSpc>
            </a:pPr>
            <a:r>
              <a:rPr lang="en-US" sz="2600"/>
              <a:t>Although letters of credit are specifically listed in the definition of insured deposits in the Federal Deposit Insurance Act (12 U.S.C. 1813(1)(l)) the FDIC has long held that a stand-by letter of credit “should not be treated as a deposit for insurance purposes unless the customer of the depository institution, at whose behest the standby letter of credit is issued, provides some form of asset or ‘hard earning’ to cover the liability.”  -FDIC Advisory Opinion FDIC-90-13 June 4, 1990.</a:t>
            </a:r>
            <a:br>
              <a:rPr lang="en-US" sz="2600"/>
            </a:br>
            <a:endParaRPr lang="en-US" sz="2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676400" y="274638"/>
            <a:ext cx="7467600" cy="1143000"/>
          </a:xfrm>
        </p:spPr>
        <p:txBody>
          <a:bodyPr/>
          <a:lstStyle/>
          <a:p>
            <a:r>
              <a:rPr lang="en-US" sz="4000">
                <a:latin typeface="BankGothic Md BT" pitchFamily="34" charset="0"/>
              </a:rPr>
              <a:t>D’Oench Duhme Doctrine</a:t>
            </a:r>
          </a:p>
        </p:txBody>
      </p:sp>
      <p:sp>
        <p:nvSpPr>
          <p:cNvPr id="28675" name="Rectangle 3"/>
          <p:cNvSpPr>
            <a:spLocks noGrp="1" noChangeArrowheads="1"/>
          </p:cNvSpPr>
          <p:nvPr>
            <p:ph type="body" idx="1"/>
          </p:nvPr>
        </p:nvSpPr>
        <p:spPr/>
        <p:txBody>
          <a:bodyPr/>
          <a:lstStyle/>
          <a:p>
            <a:pPr>
              <a:lnSpc>
                <a:spcPct val="90000"/>
              </a:lnSpc>
            </a:pPr>
            <a:r>
              <a:rPr lang="en-US" sz="2400"/>
              <a:t>Named after the 1942 Supreme Court case and codified in 12 U.S.C. 1823(e) which provides obligations that are not found in the records of the institution, i.e., not susceptible to discovery during an audit, are not binding on the FDIC and RTC as a receiver of the institution.  </a:t>
            </a:r>
          </a:p>
          <a:p>
            <a:pPr>
              <a:lnSpc>
                <a:spcPct val="90000"/>
              </a:lnSpc>
            </a:pPr>
            <a:r>
              <a:rPr lang="en-US" sz="2400"/>
              <a:t>Because standby letters of credit were not always accounted for in the books and records of financial institutions, in some instances during the 1980’s the FDIC refused to honor outstanding letters of credit as a consequence of the D’oench Duhme Doctrine</a:t>
            </a:r>
          </a:p>
          <a:p>
            <a:pPr>
              <a:lnSpc>
                <a:spcPct val="90000"/>
              </a:lnSpc>
              <a:buFontTx/>
              <a:buNone/>
            </a:pPr>
            <a:endParaRPr 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274638"/>
            <a:ext cx="8534400" cy="1858962"/>
          </a:xfrm>
        </p:spPr>
        <p:txBody>
          <a:bodyPr/>
          <a:lstStyle/>
          <a:p>
            <a:pPr algn="ctr"/>
            <a:r>
              <a:rPr lang="en-US" sz="3600">
                <a:latin typeface="BankGothic Md BT" pitchFamily="34" charset="0"/>
              </a:rPr>
              <a:t>Philadelphia Gear Corp. v. FDIC</a:t>
            </a:r>
            <a:r>
              <a:rPr lang="en-US" sz="3800">
                <a:latin typeface="BankGothic Md BT" pitchFamily="34" charset="0"/>
              </a:rPr>
              <a:t> </a:t>
            </a:r>
            <a:br>
              <a:rPr lang="en-US" sz="3800">
                <a:latin typeface="BankGothic Md BT" pitchFamily="34" charset="0"/>
              </a:rPr>
            </a:br>
            <a:r>
              <a:rPr lang="en-US" sz="3800">
                <a:latin typeface="BankGothic Md BT" pitchFamily="34" charset="0"/>
              </a:rPr>
              <a:t>427 U.S 426 (1986)</a:t>
            </a:r>
          </a:p>
        </p:txBody>
      </p:sp>
      <p:sp>
        <p:nvSpPr>
          <p:cNvPr id="29699" name="Rectangle 3"/>
          <p:cNvSpPr>
            <a:spLocks noGrp="1" noChangeArrowheads="1"/>
          </p:cNvSpPr>
          <p:nvPr>
            <p:ph type="body" idx="1"/>
          </p:nvPr>
        </p:nvSpPr>
        <p:spPr>
          <a:xfrm>
            <a:off x="1828800" y="2209800"/>
            <a:ext cx="7239000" cy="3916363"/>
          </a:xfrm>
        </p:spPr>
        <p:txBody>
          <a:bodyPr/>
          <a:lstStyle/>
          <a:p>
            <a:r>
              <a:rPr lang="en-US" sz="3500"/>
              <a:t>The Supreme Court held that a standby letter of credit backed only by a contingent promissory note and was not an insured “deposit”.</a:t>
            </a:r>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752600" y="274638"/>
            <a:ext cx="7315200" cy="1143000"/>
          </a:xfrm>
        </p:spPr>
        <p:txBody>
          <a:bodyPr/>
          <a:lstStyle/>
          <a:p>
            <a:r>
              <a:rPr lang="en-US">
                <a:latin typeface="BankGothic Md BT" pitchFamily="34" charset="0"/>
              </a:rPr>
              <a:t>	Impact of Philadelphia Gear</a:t>
            </a:r>
          </a:p>
        </p:txBody>
      </p:sp>
      <p:sp>
        <p:nvSpPr>
          <p:cNvPr id="30723" name="Rectangle 3"/>
          <p:cNvSpPr>
            <a:spLocks noGrp="1" noChangeArrowheads="1"/>
          </p:cNvSpPr>
          <p:nvPr>
            <p:ph type="body" idx="1"/>
          </p:nvPr>
        </p:nvSpPr>
        <p:spPr/>
        <p:txBody>
          <a:bodyPr/>
          <a:lstStyle/>
          <a:p>
            <a:r>
              <a:rPr lang="en-US"/>
              <a:t>An unsecured letter of credit beneficiary might only receive a pro-rata share of an institution’s distribution to its uninsured and unsecured creditors.</a:t>
            </a:r>
          </a:p>
          <a:p>
            <a:r>
              <a:rPr lang="en-US"/>
              <a:t>The FDIC can completely repudiate letters of credit that did not appear in the records of he failed institution.</a:t>
            </a:r>
          </a:p>
          <a:p>
            <a:endParaRPr lang="en-US"/>
          </a:p>
        </p:txBody>
      </p:sp>
    </p:spTree>
  </p:cSld>
  <p:clrMapOvr>
    <a:masterClrMapping/>
  </p:clrMapOvr>
</p:sld>
</file>

<file path=ppt/theme/theme1.xml><?xml version="1.0" encoding="utf-8"?>
<a:theme xmlns:a="http://schemas.openxmlformats.org/drawingml/2006/main" name="ind_1888_slide">
  <a:themeElements>
    <a:clrScheme name="ind_1888_slide 2">
      <a:dk1>
        <a:srgbClr val="000000"/>
      </a:dk1>
      <a:lt1>
        <a:srgbClr val="EEB422"/>
      </a:lt1>
      <a:dk2>
        <a:srgbClr val="000000"/>
      </a:dk2>
      <a:lt2>
        <a:srgbClr val="808080"/>
      </a:lt2>
      <a:accent1>
        <a:srgbClr val="C3925F"/>
      </a:accent1>
      <a:accent2>
        <a:srgbClr val="C8C350"/>
      </a:accent2>
      <a:accent3>
        <a:srgbClr val="F5D6AB"/>
      </a:accent3>
      <a:accent4>
        <a:srgbClr val="000000"/>
      </a:accent4>
      <a:accent5>
        <a:srgbClr val="DEC7B6"/>
      </a:accent5>
      <a:accent6>
        <a:srgbClr val="B5B048"/>
      </a:accent6>
      <a:hlink>
        <a:srgbClr val="B25600"/>
      </a:hlink>
      <a:folHlink>
        <a:srgbClr val="A89A00"/>
      </a:folHlink>
    </a:clrScheme>
    <a:fontScheme name="ind_1888_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d_1888_slide 1">
        <a:dk1>
          <a:srgbClr val="000000"/>
        </a:dk1>
        <a:lt1>
          <a:srgbClr val="EEB422"/>
        </a:lt1>
        <a:dk2>
          <a:srgbClr val="000000"/>
        </a:dk2>
        <a:lt2>
          <a:srgbClr val="808080"/>
        </a:lt2>
        <a:accent1>
          <a:srgbClr val="CEAA63"/>
        </a:accent1>
        <a:accent2>
          <a:srgbClr val="AF8837"/>
        </a:accent2>
        <a:accent3>
          <a:srgbClr val="F5D6AB"/>
        </a:accent3>
        <a:accent4>
          <a:srgbClr val="000000"/>
        </a:accent4>
        <a:accent5>
          <a:srgbClr val="E3D2B7"/>
        </a:accent5>
        <a:accent6>
          <a:srgbClr val="9E7B31"/>
        </a:accent6>
        <a:hlink>
          <a:srgbClr val="A37500"/>
        </a:hlink>
        <a:folHlink>
          <a:srgbClr val="7D6830"/>
        </a:folHlink>
      </a:clrScheme>
      <a:clrMap bg1="lt1" tx1="dk1" bg2="lt2" tx2="dk2" accent1="accent1" accent2="accent2" accent3="accent3" accent4="accent4" accent5="accent5" accent6="accent6" hlink="hlink" folHlink="folHlink"/>
    </a:extraClrScheme>
    <a:extraClrScheme>
      <a:clrScheme name="ind_1888_slide 2">
        <a:dk1>
          <a:srgbClr val="000000"/>
        </a:dk1>
        <a:lt1>
          <a:srgbClr val="EEB422"/>
        </a:lt1>
        <a:dk2>
          <a:srgbClr val="000000"/>
        </a:dk2>
        <a:lt2>
          <a:srgbClr val="808080"/>
        </a:lt2>
        <a:accent1>
          <a:srgbClr val="C3925F"/>
        </a:accent1>
        <a:accent2>
          <a:srgbClr val="C8C350"/>
        </a:accent2>
        <a:accent3>
          <a:srgbClr val="F5D6AB"/>
        </a:accent3>
        <a:accent4>
          <a:srgbClr val="000000"/>
        </a:accent4>
        <a:accent5>
          <a:srgbClr val="DEC7B6"/>
        </a:accent5>
        <a:accent6>
          <a:srgbClr val="B5B048"/>
        </a:accent6>
        <a:hlink>
          <a:srgbClr val="B25600"/>
        </a:hlink>
        <a:folHlink>
          <a:srgbClr val="A89A00"/>
        </a:folHlink>
      </a:clrScheme>
      <a:clrMap bg1="lt1" tx1="dk1" bg2="lt2" tx2="dk2" accent1="accent1" accent2="accent2" accent3="accent3" accent4="accent4" accent5="accent5" accent6="accent6" hlink="hlink" folHlink="folHlink"/>
    </a:extraClrScheme>
    <a:extraClrScheme>
      <a:clrScheme name="ind_1888_slide 3">
        <a:dk1>
          <a:srgbClr val="000000"/>
        </a:dk1>
        <a:lt1>
          <a:srgbClr val="EEB422"/>
        </a:lt1>
        <a:dk2>
          <a:srgbClr val="000000"/>
        </a:dk2>
        <a:lt2>
          <a:srgbClr val="808080"/>
        </a:lt2>
        <a:accent1>
          <a:srgbClr val="63A2CE"/>
        </a:accent1>
        <a:accent2>
          <a:srgbClr val="8C65CE"/>
        </a:accent2>
        <a:accent3>
          <a:srgbClr val="F5D6AB"/>
        </a:accent3>
        <a:accent4>
          <a:srgbClr val="000000"/>
        </a:accent4>
        <a:accent5>
          <a:srgbClr val="B7CEE3"/>
        </a:accent5>
        <a:accent6>
          <a:srgbClr val="7E5BBA"/>
        </a:accent6>
        <a:hlink>
          <a:srgbClr val="0062A8"/>
        </a:hlink>
        <a:folHlink>
          <a:srgbClr val="4500A8"/>
        </a:folHlink>
      </a:clrScheme>
      <a:clrMap bg1="lt1" tx1="dk1" bg2="lt2" tx2="dk2" accent1="accent1" accent2="accent2" accent3="accent3" accent4="accent4" accent5="accent5" accent6="accent6" hlink="hlink" folHlink="folHlink"/>
    </a:extraClrScheme>
    <a:extraClrScheme>
      <a:clrScheme name="ind_1888_slide 4">
        <a:dk1>
          <a:srgbClr val="000000"/>
        </a:dk1>
        <a:lt1>
          <a:srgbClr val="EEB422"/>
        </a:lt1>
        <a:dk2>
          <a:srgbClr val="000000"/>
        </a:dk2>
        <a:lt2>
          <a:srgbClr val="808080"/>
        </a:lt2>
        <a:accent1>
          <a:srgbClr val="95CD12"/>
        </a:accent1>
        <a:accent2>
          <a:srgbClr val="7686D4"/>
        </a:accent2>
        <a:accent3>
          <a:srgbClr val="F5D6AB"/>
        </a:accent3>
        <a:accent4>
          <a:srgbClr val="000000"/>
        </a:accent4>
        <a:accent5>
          <a:srgbClr val="C8E3AA"/>
        </a:accent5>
        <a:accent6>
          <a:srgbClr val="6A79C0"/>
        </a:accent6>
        <a:hlink>
          <a:srgbClr val="AD0034"/>
        </a:hlink>
        <a:folHlink>
          <a:srgbClr val="996E00"/>
        </a:folHlink>
      </a:clrScheme>
      <a:clrMap bg1="lt1" tx1="dk1" bg2="lt2" tx2="dk2" accent1="accent1" accent2="accent2" accent3="accent3" accent4="accent4" accent5="accent5" accent6="accent6" hlink="hlink" folHlink="folHlink"/>
    </a:extraClrScheme>
    <a:extraClrScheme>
      <a:clrScheme name="ind_1888_slide 5">
        <a:dk1>
          <a:srgbClr val="000000"/>
        </a:dk1>
        <a:lt1>
          <a:srgbClr val="FFFFFF"/>
        </a:lt1>
        <a:dk2>
          <a:srgbClr val="000000"/>
        </a:dk2>
        <a:lt2>
          <a:srgbClr val="808080"/>
        </a:lt2>
        <a:accent1>
          <a:srgbClr val="CEAA63"/>
        </a:accent1>
        <a:accent2>
          <a:srgbClr val="AF8837"/>
        </a:accent2>
        <a:accent3>
          <a:srgbClr val="FFFFFF"/>
        </a:accent3>
        <a:accent4>
          <a:srgbClr val="000000"/>
        </a:accent4>
        <a:accent5>
          <a:srgbClr val="E3D2B7"/>
        </a:accent5>
        <a:accent6>
          <a:srgbClr val="9E7B31"/>
        </a:accent6>
        <a:hlink>
          <a:srgbClr val="A37500"/>
        </a:hlink>
        <a:folHlink>
          <a:srgbClr val="7D6830"/>
        </a:folHlink>
      </a:clrScheme>
      <a:clrMap bg1="lt1" tx1="dk1" bg2="lt2" tx2="dk2" accent1="accent1" accent2="accent2" accent3="accent3" accent4="accent4" accent5="accent5" accent6="accent6" hlink="hlink" folHlink="folHlink"/>
    </a:extraClrScheme>
    <a:extraClrScheme>
      <a:clrScheme name="ind_1888_slide 6">
        <a:dk1>
          <a:srgbClr val="000000"/>
        </a:dk1>
        <a:lt1>
          <a:srgbClr val="FFFFFF"/>
        </a:lt1>
        <a:dk2>
          <a:srgbClr val="000000"/>
        </a:dk2>
        <a:lt2>
          <a:srgbClr val="808080"/>
        </a:lt2>
        <a:accent1>
          <a:srgbClr val="C3925F"/>
        </a:accent1>
        <a:accent2>
          <a:srgbClr val="C8C350"/>
        </a:accent2>
        <a:accent3>
          <a:srgbClr val="FFFFFF"/>
        </a:accent3>
        <a:accent4>
          <a:srgbClr val="000000"/>
        </a:accent4>
        <a:accent5>
          <a:srgbClr val="DEC7B6"/>
        </a:accent5>
        <a:accent6>
          <a:srgbClr val="B5B048"/>
        </a:accent6>
        <a:hlink>
          <a:srgbClr val="B25600"/>
        </a:hlink>
        <a:folHlink>
          <a:srgbClr val="A89A00"/>
        </a:folHlink>
      </a:clrScheme>
      <a:clrMap bg1="lt1" tx1="dk1" bg2="lt2" tx2="dk2" accent1="accent1" accent2="accent2" accent3="accent3" accent4="accent4" accent5="accent5" accent6="accent6" hlink="hlink" folHlink="folHlink"/>
    </a:extraClrScheme>
    <a:extraClrScheme>
      <a:clrScheme name="ind_1888_slide 7">
        <a:dk1>
          <a:srgbClr val="000000"/>
        </a:dk1>
        <a:lt1>
          <a:srgbClr val="FFFFFF"/>
        </a:lt1>
        <a:dk2>
          <a:srgbClr val="000000"/>
        </a:dk2>
        <a:lt2>
          <a:srgbClr val="808080"/>
        </a:lt2>
        <a:accent1>
          <a:srgbClr val="63A2CE"/>
        </a:accent1>
        <a:accent2>
          <a:srgbClr val="8C65CE"/>
        </a:accent2>
        <a:accent3>
          <a:srgbClr val="FFFFFF"/>
        </a:accent3>
        <a:accent4>
          <a:srgbClr val="000000"/>
        </a:accent4>
        <a:accent5>
          <a:srgbClr val="B7CEE3"/>
        </a:accent5>
        <a:accent6>
          <a:srgbClr val="7E5BBA"/>
        </a:accent6>
        <a:hlink>
          <a:srgbClr val="0062A8"/>
        </a:hlink>
        <a:folHlink>
          <a:srgbClr val="4500A8"/>
        </a:folHlink>
      </a:clrScheme>
      <a:clrMap bg1="lt1" tx1="dk1" bg2="lt2" tx2="dk2" accent1="accent1" accent2="accent2" accent3="accent3" accent4="accent4" accent5="accent5" accent6="accent6" hlink="hlink" folHlink="folHlink"/>
    </a:extraClrScheme>
    <a:extraClrScheme>
      <a:clrScheme name="ind_1888_slide 8">
        <a:dk1>
          <a:srgbClr val="000000"/>
        </a:dk1>
        <a:lt1>
          <a:srgbClr val="FFFFFF"/>
        </a:lt1>
        <a:dk2>
          <a:srgbClr val="000000"/>
        </a:dk2>
        <a:lt2>
          <a:srgbClr val="808080"/>
        </a:lt2>
        <a:accent1>
          <a:srgbClr val="95CD12"/>
        </a:accent1>
        <a:accent2>
          <a:srgbClr val="7686D4"/>
        </a:accent2>
        <a:accent3>
          <a:srgbClr val="FFFFFF"/>
        </a:accent3>
        <a:accent4>
          <a:srgbClr val="000000"/>
        </a:accent4>
        <a:accent5>
          <a:srgbClr val="C8E3AA"/>
        </a:accent5>
        <a:accent6>
          <a:srgbClr val="6A79C0"/>
        </a:accent6>
        <a:hlink>
          <a:srgbClr val="AD0034"/>
        </a:hlink>
        <a:folHlink>
          <a:srgbClr val="996E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ind_1888_slide</Template>
  <TotalTime>44</TotalTime>
  <Words>700</Words>
  <Application>Microsoft Office PowerPoint</Application>
  <PresentationFormat>On-screen Show (4:3)</PresentationFormat>
  <Paragraphs>66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BankGothic Md BT</vt:lpstr>
      <vt:lpstr>Georgia</vt:lpstr>
      <vt:lpstr>ind_1888_slide</vt:lpstr>
      <vt:lpstr>COLLATERAL CONCERNS IN TIMES OF FINANCIAL CRISES</vt:lpstr>
      <vt:lpstr>Letters of Credit</vt:lpstr>
      <vt:lpstr>Standby Letters     of Credit</vt:lpstr>
      <vt:lpstr>Benefits of Letters of Credit</vt:lpstr>
      <vt:lpstr>Risks in Times of Financial Crises</vt:lpstr>
      <vt:lpstr>Letters of Credit are     not FDIC insured</vt:lpstr>
      <vt:lpstr>D’Oench Duhme Doctrine</vt:lpstr>
      <vt:lpstr>Philadelphia Gear Corp. v. FDIC  427 U.S 426 (1986)</vt:lpstr>
      <vt:lpstr> Impact of Philadelphia Gear</vt:lpstr>
      <vt:lpstr>    Changes in Accounting Practices</vt:lpstr>
      <vt:lpstr>Collateralized Standby Letters of Credit</vt:lpstr>
      <vt:lpstr>Temporary Liquidity Guarantee Program</vt:lpstr>
      <vt:lpstr> Letters of Credit Still a Useful Tool</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COLLATERAL CONCERNS IN TIMES OF FINANCIAL CRISES</dc:title>
  <dc:creator>Rachel Brennan</dc:creator>
  <cp:lastModifiedBy>jhoag</cp:lastModifiedBy>
  <cp:revision>6</cp:revision>
  <dcterms:created xsi:type="dcterms:W3CDTF">2009-05-08T14:48:24Z</dcterms:created>
  <dcterms:modified xsi:type="dcterms:W3CDTF">2012-09-18T18:44:16Z</dcterms:modified>
</cp:coreProperties>
</file>